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65" r:id="rId6"/>
    <p:sldId id="266" r:id="rId7"/>
    <p:sldId id="267" r:id="rId8"/>
    <p:sldId id="268" r:id="rId9"/>
    <p:sldId id="269" r:id="rId10"/>
    <p:sldId id="270" r:id="rId11"/>
    <p:sldId id="271" r:id="rId12"/>
    <p:sldId id="272" r:id="rId13"/>
    <p:sldId id="273" r:id="rId14"/>
    <p:sldId id="274" r:id="rId15"/>
    <p:sldId id="307" r:id="rId16"/>
    <p:sldId id="308" r:id="rId17"/>
    <p:sldId id="309" r:id="rId18"/>
    <p:sldId id="277" r:id="rId19"/>
    <p:sldId id="278" r:id="rId20"/>
    <p:sldId id="279" r:id="rId21"/>
    <p:sldId id="280" r:id="rId22"/>
    <p:sldId id="281" r:id="rId23"/>
    <p:sldId id="282" r:id="rId24"/>
    <p:sldId id="283" r:id="rId25"/>
    <p:sldId id="284" r:id="rId26"/>
    <p:sldId id="285" r:id="rId27"/>
    <p:sldId id="286" r:id="rId28"/>
    <p:sldId id="302" r:id="rId29"/>
    <p:sldId id="303" r:id="rId30"/>
    <p:sldId id="304" r:id="rId31"/>
    <p:sldId id="310" r:id="rId32"/>
    <p:sldId id="311" r:id="rId33"/>
    <p:sldId id="312" r:id="rId34"/>
    <p:sldId id="313" r:id="rId35"/>
    <p:sldId id="314" r:id="rId36"/>
    <p:sldId id="305" r:id="rId37"/>
    <p:sldId id="306" r:id="rId38"/>
    <p:sldId id="316"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50" autoAdjust="0"/>
    <p:restoredTop sz="94660"/>
  </p:normalViewPr>
  <p:slideViewPr>
    <p:cSldViewPr>
      <p:cViewPr varScale="1">
        <p:scale>
          <a:sx n="68" d="100"/>
          <a:sy n="68" d="100"/>
        </p:scale>
        <p:origin x="-8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89D8E27-A096-4826-8994-DF97A77E27B1}" type="datetimeFigureOut">
              <a:rPr lang="en-US" smtClean="0"/>
              <a:pPr/>
              <a:t>5/10/2017</a:t>
            </a:fld>
            <a:endParaRPr lang="en-JM" dirty="0"/>
          </a:p>
        </p:txBody>
      </p:sp>
      <p:sp>
        <p:nvSpPr>
          <p:cNvPr id="19" name="Footer Placeholder 18"/>
          <p:cNvSpPr>
            <a:spLocks noGrp="1"/>
          </p:cNvSpPr>
          <p:nvPr>
            <p:ph type="ftr" sz="quarter" idx="11"/>
          </p:nvPr>
        </p:nvSpPr>
        <p:spPr/>
        <p:txBody>
          <a:bodyPr/>
          <a:lstStyle/>
          <a:p>
            <a:endParaRPr lang="en-JM" dirty="0"/>
          </a:p>
        </p:txBody>
      </p:sp>
      <p:sp>
        <p:nvSpPr>
          <p:cNvPr id="27" name="Slide Number Placeholder 26"/>
          <p:cNvSpPr>
            <a:spLocks noGrp="1"/>
          </p:cNvSpPr>
          <p:nvPr>
            <p:ph type="sldNum" sz="quarter" idx="12"/>
          </p:nvPr>
        </p:nvSpPr>
        <p:spPr/>
        <p:txBody>
          <a:bodyPr/>
          <a:lstStyle/>
          <a:p>
            <a:fld id="{E06783A2-78B3-4604-9E5F-EB43B11643ED}" type="slidenum">
              <a:rPr lang="en-JM" smtClean="0"/>
              <a:pPr/>
              <a:t>‹#›</a:t>
            </a:fld>
            <a:endParaRPr lang="en-JM"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9D8E27-A096-4826-8994-DF97A77E27B1}" type="datetimeFigureOut">
              <a:rPr lang="en-US" smtClean="0"/>
              <a:pPr/>
              <a:t>5/10/2017</a:t>
            </a:fld>
            <a:endParaRPr lang="en-JM" dirty="0"/>
          </a:p>
        </p:txBody>
      </p:sp>
      <p:sp>
        <p:nvSpPr>
          <p:cNvPr id="5" name="Footer Placeholder 4"/>
          <p:cNvSpPr>
            <a:spLocks noGrp="1"/>
          </p:cNvSpPr>
          <p:nvPr>
            <p:ph type="ftr" sz="quarter" idx="11"/>
          </p:nvPr>
        </p:nvSpPr>
        <p:spPr/>
        <p:txBody>
          <a:bodyPr/>
          <a:lstStyle/>
          <a:p>
            <a:endParaRPr lang="en-JM" dirty="0"/>
          </a:p>
        </p:txBody>
      </p:sp>
      <p:sp>
        <p:nvSpPr>
          <p:cNvPr id="6" name="Slide Number Placeholder 5"/>
          <p:cNvSpPr>
            <a:spLocks noGrp="1"/>
          </p:cNvSpPr>
          <p:nvPr>
            <p:ph type="sldNum" sz="quarter" idx="12"/>
          </p:nvPr>
        </p:nvSpPr>
        <p:spPr/>
        <p:txBody>
          <a:bodyPr/>
          <a:lstStyle/>
          <a:p>
            <a:fld id="{E06783A2-78B3-4604-9E5F-EB43B11643ED}" type="slidenum">
              <a:rPr lang="en-JM" smtClean="0"/>
              <a:pPr/>
              <a:t>‹#›</a:t>
            </a:fld>
            <a:endParaRPr lang="en-JM"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9D8E27-A096-4826-8994-DF97A77E27B1}" type="datetimeFigureOut">
              <a:rPr lang="en-US" smtClean="0"/>
              <a:pPr/>
              <a:t>5/10/2017</a:t>
            </a:fld>
            <a:endParaRPr lang="en-JM" dirty="0"/>
          </a:p>
        </p:txBody>
      </p:sp>
      <p:sp>
        <p:nvSpPr>
          <p:cNvPr id="5" name="Footer Placeholder 4"/>
          <p:cNvSpPr>
            <a:spLocks noGrp="1"/>
          </p:cNvSpPr>
          <p:nvPr>
            <p:ph type="ftr" sz="quarter" idx="11"/>
          </p:nvPr>
        </p:nvSpPr>
        <p:spPr/>
        <p:txBody>
          <a:bodyPr/>
          <a:lstStyle/>
          <a:p>
            <a:endParaRPr lang="en-JM" dirty="0"/>
          </a:p>
        </p:txBody>
      </p:sp>
      <p:sp>
        <p:nvSpPr>
          <p:cNvPr id="6" name="Slide Number Placeholder 5"/>
          <p:cNvSpPr>
            <a:spLocks noGrp="1"/>
          </p:cNvSpPr>
          <p:nvPr>
            <p:ph type="sldNum" sz="quarter" idx="12"/>
          </p:nvPr>
        </p:nvSpPr>
        <p:spPr/>
        <p:txBody>
          <a:bodyPr/>
          <a:lstStyle/>
          <a:p>
            <a:fld id="{E06783A2-78B3-4604-9E5F-EB43B11643ED}" type="slidenum">
              <a:rPr lang="en-JM" smtClean="0"/>
              <a:pPr/>
              <a:t>‹#›</a:t>
            </a:fld>
            <a:endParaRPr lang="en-JM"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9D8E27-A096-4826-8994-DF97A77E27B1}" type="datetimeFigureOut">
              <a:rPr lang="en-US" smtClean="0"/>
              <a:pPr/>
              <a:t>5/10/2017</a:t>
            </a:fld>
            <a:endParaRPr lang="en-JM" dirty="0"/>
          </a:p>
        </p:txBody>
      </p:sp>
      <p:sp>
        <p:nvSpPr>
          <p:cNvPr id="5" name="Footer Placeholder 4"/>
          <p:cNvSpPr>
            <a:spLocks noGrp="1"/>
          </p:cNvSpPr>
          <p:nvPr>
            <p:ph type="ftr" sz="quarter" idx="11"/>
          </p:nvPr>
        </p:nvSpPr>
        <p:spPr/>
        <p:txBody>
          <a:bodyPr/>
          <a:lstStyle/>
          <a:p>
            <a:endParaRPr lang="en-JM" dirty="0"/>
          </a:p>
        </p:txBody>
      </p:sp>
      <p:sp>
        <p:nvSpPr>
          <p:cNvPr id="6" name="Slide Number Placeholder 5"/>
          <p:cNvSpPr>
            <a:spLocks noGrp="1"/>
          </p:cNvSpPr>
          <p:nvPr>
            <p:ph type="sldNum" sz="quarter" idx="12"/>
          </p:nvPr>
        </p:nvSpPr>
        <p:spPr/>
        <p:txBody>
          <a:bodyPr/>
          <a:lstStyle/>
          <a:p>
            <a:fld id="{E06783A2-78B3-4604-9E5F-EB43B11643ED}" type="slidenum">
              <a:rPr lang="en-JM" smtClean="0"/>
              <a:pPr/>
              <a:t>‹#›</a:t>
            </a:fld>
            <a:endParaRPr lang="en-JM"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89D8E27-A096-4826-8994-DF97A77E27B1}" type="datetimeFigureOut">
              <a:rPr lang="en-US" smtClean="0"/>
              <a:pPr/>
              <a:t>5/10/2017</a:t>
            </a:fld>
            <a:endParaRPr lang="en-JM" dirty="0"/>
          </a:p>
        </p:txBody>
      </p:sp>
      <p:sp>
        <p:nvSpPr>
          <p:cNvPr id="5" name="Footer Placeholder 4"/>
          <p:cNvSpPr>
            <a:spLocks noGrp="1"/>
          </p:cNvSpPr>
          <p:nvPr>
            <p:ph type="ftr" sz="quarter" idx="11"/>
          </p:nvPr>
        </p:nvSpPr>
        <p:spPr/>
        <p:txBody>
          <a:bodyPr/>
          <a:lstStyle/>
          <a:p>
            <a:endParaRPr lang="en-JM" dirty="0"/>
          </a:p>
        </p:txBody>
      </p:sp>
      <p:sp>
        <p:nvSpPr>
          <p:cNvPr id="6" name="Slide Number Placeholder 5"/>
          <p:cNvSpPr>
            <a:spLocks noGrp="1"/>
          </p:cNvSpPr>
          <p:nvPr>
            <p:ph type="sldNum" sz="quarter" idx="12"/>
          </p:nvPr>
        </p:nvSpPr>
        <p:spPr/>
        <p:txBody>
          <a:bodyPr/>
          <a:lstStyle/>
          <a:p>
            <a:fld id="{E06783A2-78B3-4604-9E5F-EB43B11643ED}" type="slidenum">
              <a:rPr lang="en-JM" smtClean="0"/>
              <a:pPr/>
              <a:t>‹#›</a:t>
            </a:fld>
            <a:endParaRPr lang="en-JM"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89D8E27-A096-4826-8994-DF97A77E27B1}" type="datetimeFigureOut">
              <a:rPr lang="en-US" smtClean="0"/>
              <a:pPr/>
              <a:t>5/10/2017</a:t>
            </a:fld>
            <a:endParaRPr lang="en-JM" dirty="0"/>
          </a:p>
        </p:txBody>
      </p:sp>
      <p:sp>
        <p:nvSpPr>
          <p:cNvPr id="6" name="Footer Placeholder 5"/>
          <p:cNvSpPr>
            <a:spLocks noGrp="1"/>
          </p:cNvSpPr>
          <p:nvPr>
            <p:ph type="ftr" sz="quarter" idx="11"/>
          </p:nvPr>
        </p:nvSpPr>
        <p:spPr/>
        <p:txBody>
          <a:bodyPr/>
          <a:lstStyle/>
          <a:p>
            <a:endParaRPr lang="en-JM" dirty="0"/>
          </a:p>
        </p:txBody>
      </p:sp>
      <p:sp>
        <p:nvSpPr>
          <p:cNvPr id="7" name="Slide Number Placeholder 6"/>
          <p:cNvSpPr>
            <a:spLocks noGrp="1"/>
          </p:cNvSpPr>
          <p:nvPr>
            <p:ph type="sldNum" sz="quarter" idx="12"/>
          </p:nvPr>
        </p:nvSpPr>
        <p:spPr/>
        <p:txBody>
          <a:bodyPr/>
          <a:lstStyle/>
          <a:p>
            <a:fld id="{E06783A2-78B3-4604-9E5F-EB43B11643ED}" type="slidenum">
              <a:rPr lang="en-JM" smtClean="0"/>
              <a:pPr/>
              <a:t>‹#›</a:t>
            </a:fld>
            <a:endParaRPr lang="en-JM"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89D8E27-A096-4826-8994-DF97A77E27B1}" type="datetimeFigureOut">
              <a:rPr lang="en-US" smtClean="0"/>
              <a:pPr/>
              <a:t>5/10/2017</a:t>
            </a:fld>
            <a:endParaRPr lang="en-JM" dirty="0"/>
          </a:p>
        </p:txBody>
      </p:sp>
      <p:sp>
        <p:nvSpPr>
          <p:cNvPr id="8" name="Footer Placeholder 7"/>
          <p:cNvSpPr>
            <a:spLocks noGrp="1"/>
          </p:cNvSpPr>
          <p:nvPr>
            <p:ph type="ftr" sz="quarter" idx="11"/>
          </p:nvPr>
        </p:nvSpPr>
        <p:spPr/>
        <p:txBody>
          <a:bodyPr/>
          <a:lstStyle/>
          <a:p>
            <a:endParaRPr lang="en-JM" dirty="0"/>
          </a:p>
        </p:txBody>
      </p:sp>
      <p:sp>
        <p:nvSpPr>
          <p:cNvPr id="9" name="Slide Number Placeholder 8"/>
          <p:cNvSpPr>
            <a:spLocks noGrp="1"/>
          </p:cNvSpPr>
          <p:nvPr>
            <p:ph type="sldNum" sz="quarter" idx="12"/>
          </p:nvPr>
        </p:nvSpPr>
        <p:spPr/>
        <p:txBody>
          <a:bodyPr/>
          <a:lstStyle/>
          <a:p>
            <a:fld id="{E06783A2-78B3-4604-9E5F-EB43B11643ED}" type="slidenum">
              <a:rPr lang="en-JM" smtClean="0"/>
              <a:pPr/>
              <a:t>‹#›</a:t>
            </a:fld>
            <a:endParaRPr lang="en-JM"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89D8E27-A096-4826-8994-DF97A77E27B1}" type="datetimeFigureOut">
              <a:rPr lang="en-US" smtClean="0"/>
              <a:pPr/>
              <a:t>5/10/2017</a:t>
            </a:fld>
            <a:endParaRPr lang="en-JM" dirty="0"/>
          </a:p>
        </p:txBody>
      </p:sp>
      <p:sp>
        <p:nvSpPr>
          <p:cNvPr id="4" name="Footer Placeholder 3"/>
          <p:cNvSpPr>
            <a:spLocks noGrp="1"/>
          </p:cNvSpPr>
          <p:nvPr>
            <p:ph type="ftr" sz="quarter" idx="11"/>
          </p:nvPr>
        </p:nvSpPr>
        <p:spPr/>
        <p:txBody>
          <a:bodyPr/>
          <a:lstStyle/>
          <a:p>
            <a:endParaRPr lang="en-JM" dirty="0"/>
          </a:p>
        </p:txBody>
      </p:sp>
      <p:sp>
        <p:nvSpPr>
          <p:cNvPr id="5" name="Slide Number Placeholder 4"/>
          <p:cNvSpPr>
            <a:spLocks noGrp="1"/>
          </p:cNvSpPr>
          <p:nvPr>
            <p:ph type="sldNum" sz="quarter" idx="12"/>
          </p:nvPr>
        </p:nvSpPr>
        <p:spPr/>
        <p:txBody>
          <a:bodyPr/>
          <a:lstStyle/>
          <a:p>
            <a:fld id="{E06783A2-78B3-4604-9E5F-EB43B11643ED}" type="slidenum">
              <a:rPr lang="en-JM" smtClean="0"/>
              <a:pPr/>
              <a:t>‹#›</a:t>
            </a:fld>
            <a:endParaRPr lang="en-JM"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9D8E27-A096-4826-8994-DF97A77E27B1}" type="datetimeFigureOut">
              <a:rPr lang="en-US" smtClean="0"/>
              <a:pPr/>
              <a:t>5/10/2017</a:t>
            </a:fld>
            <a:endParaRPr lang="en-JM" dirty="0"/>
          </a:p>
        </p:txBody>
      </p:sp>
      <p:sp>
        <p:nvSpPr>
          <p:cNvPr id="3" name="Footer Placeholder 2"/>
          <p:cNvSpPr>
            <a:spLocks noGrp="1"/>
          </p:cNvSpPr>
          <p:nvPr>
            <p:ph type="ftr" sz="quarter" idx="11"/>
          </p:nvPr>
        </p:nvSpPr>
        <p:spPr/>
        <p:txBody>
          <a:bodyPr/>
          <a:lstStyle/>
          <a:p>
            <a:endParaRPr lang="en-JM" dirty="0"/>
          </a:p>
        </p:txBody>
      </p:sp>
      <p:sp>
        <p:nvSpPr>
          <p:cNvPr id="4" name="Slide Number Placeholder 3"/>
          <p:cNvSpPr>
            <a:spLocks noGrp="1"/>
          </p:cNvSpPr>
          <p:nvPr>
            <p:ph type="sldNum" sz="quarter" idx="12"/>
          </p:nvPr>
        </p:nvSpPr>
        <p:spPr/>
        <p:txBody>
          <a:bodyPr/>
          <a:lstStyle/>
          <a:p>
            <a:fld id="{E06783A2-78B3-4604-9E5F-EB43B11643ED}" type="slidenum">
              <a:rPr lang="en-JM" smtClean="0"/>
              <a:pPr/>
              <a:t>‹#›</a:t>
            </a:fld>
            <a:endParaRPr lang="en-JM"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89D8E27-A096-4826-8994-DF97A77E27B1}" type="datetimeFigureOut">
              <a:rPr lang="en-US" smtClean="0"/>
              <a:pPr/>
              <a:t>5/10/2017</a:t>
            </a:fld>
            <a:endParaRPr lang="en-JM" dirty="0"/>
          </a:p>
        </p:txBody>
      </p:sp>
      <p:sp>
        <p:nvSpPr>
          <p:cNvPr id="6" name="Footer Placeholder 5"/>
          <p:cNvSpPr>
            <a:spLocks noGrp="1"/>
          </p:cNvSpPr>
          <p:nvPr>
            <p:ph type="ftr" sz="quarter" idx="11"/>
          </p:nvPr>
        </p:nvSpPr>
        <p:spPr/>
        <p:txBody>
          <a:bodyPr/>
          <a:lstStyle/>
          <a:p>
            <a:endParaRPr lang="en-JM" dirty="0"/>
          </a:p>
        </p:txBody>
      </p:sp>
      <p:sp>
        <p:nvSpPr>
          <p:cNvPr id="7" name="Slide Number Placeholder 6"/>
          <p:cNvSpPr>
            <a:spLocks noGrp="1"/>
          </p:cNvSpPr>
          <p:nvPr>
            <p:ph type="sldNum" sz="quarter" idx="12"/>
          </p:nvPr>
        </p:nvSpPr>
        <p:spPr/>
        <p:txBody>
          <a:bodyPr/>
          <a:lstStyle/>
          <a:p>
            <a:fld id="{E06783A2-78B3-4604-9E5F-EB43B11643ED}" type="slidenum">
              <a:rPr lang="en-JM" smtClean="0"/>
              <a:pPr/>
              <a:t>‹#›</a:t>
            </a:fld>
            <a:endParaRPr lang="en-JM"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89D8E27-A096-4826-8994-DF97A77E27B1}" type="datetimeFigureOut">
              <a:rPr lang="en-US" smtClean="0"/>
              <a:pPr/>
              <a:t>5/10/2017</a:t>
            </a:fld>
            <a:endParaRPr lang="en-JM" dirty="0"/>
          </a:p>
        </p:txBody>
      </p:sp>
      <p:sp>
        <p:nvSpPr>
          <p:cNvPr id="6" name="Footer Placeholder 5"/>
          <p:cNvSpPr>
            <a:spLocks noGrp="1"/>
          </p:cNvSpPr>
          <p:nvPr>
            <p:ph type="ftr" sz="quarter" idx="11"/>
          </p:nvPr>
        </p:nvSpPr>
        <p:spPr/>
        <p:txBody>
          <a:bodyPr/>
          <a:lstStyle/>
          <a:p>
            <a:endParaRPr lang="en-JM" dirty="0"/>
          </a:p>
        </p:txBody>
      </p:sp>
      <p:sp>
        <p:nvSpPr>
          <p:cNvPr id="7" name="Slide Number Placeholder 6"/>
          <p:cNvSpPr>
            <a:spLocks noGrp="1"/>
          </p:cNvSpPr>
          <p:nvPr>
            <p:ph type="sldNum" sz="quarter" idx="12"/>
          </p:nvPr>
        </p:nvSpPr>
        <p:spPr>
          <a:xfrm>
            <a:off x="8077200" y="6356350"/>
            <a:ext cx="609600" cy="365125"/>
          </a:xfrm>
        </p:spPr>
        <p:txBody>
          <a:bodyPr/>
          <a:lstStyle/>
          <a:p>
            <a:fld id="{E06783A2-78B3-4604-9E5F-EB43B11643ED}" type="slidenum">
              <a:rPr lang="en-JM" smtClean="0"/>
              <a:pPr/>
              <a:t>‹#›</a:t>
            </a:fld>
            <a:endParaRPr lang="en-JM"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89D8E27-A096-4826-8994-DF97A77E27B1}" type="datetimeFigureOut">
              <a:rPr lang="en-US" smtClean="0"/>
              <a:pPr/>
              <a:t>5/10/2017</a:t>
            </a:fld>
            <a:endParaRPr lang="en-JM"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JM"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06783A2-78B3-4604-9E5F-EB43B11643ED}" type="slidenum">
              <a:rPr lang="en-JM" smtClean="0"/>
              <a:pPr/>
              <a:t>‹#›</a:t>
            </a:fld>
            <a:endParaRPr lang="en-JM"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JM" b="1" dirty="0" smtClean="0"/>
              <a:t>The Management Process</a:t>
            </a:r>
            <a:endParaRPr lang="en-JM" b="1" dirty="0"/>
          </a:p>
        </p:txBody>
      </p:sp>
      <p:sp>
        <p:nvSpPr>
          <p:cNvPr id="3" name="Subtitle 2"/>
          <p:cNvSpPr>
            <a:spLocks noGrp="1"/>
          </p:cNvSpPr>
          <p:nvPr>
            <p:ph type="subTitle" idx="1"/>
          </p:nvPr>
        </p:nvSpPr>
        <p:spPr/>
        <p:txBody>
          <a:bodyPr/>
          <a:lstStyle/>
          <a:p>
            <a:r>
              <a:rPr lang="en-JM" dirty="0" smtClean="0"/>
              <a:t>Clyde Stewart</a:t>
            </a:r>
            <a:endParaRPr lang="en-JM"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a:bodyPr>
          <a:lstStyle/>
          <a:p>
            <a:r>
              <a:rPr lang="en-JM" b="1" dirty="0" smtClean="0"/>
              <a:t>Planning</a:t>
            </a:r>
          </a:p>
          <a:p>
            <a:pPr lvl="1"/>
            <a:r>
              <a:rPr lang="en-JM" dirty="0" smtClean="0"/>
              <a:t> </a:t>
            </a:r>
            <a:r>
              <a:rPr lang="en-JM" b="1" dirty="0" smtClean="0"/>
              <a:t>Steps in Planning</a:t>
            </a:r>
          </a:p>
          <a:p>
            <a:pPr lvl="2" fontAlgn="base"/>
            <a:r>
              <a:rPr lang="en-JM" b="1" i="1" dirty="0" smtClean="0"/>
              <a:t>Establish Goals: </a:t>
            </a:r>
            <a:r>
              <a:rPr lang="en-JM" dirty="0" smtClean="0"/>
              <a:t>The first step of the management planning process is to identify specific company goals. This portion of the planning process should include a detailed overview of each goal, including the reason for its selection and the anticipated outcomes of goal-related projects. Where possible, goals should be described in quantitative or qualitative terms. An example of a goal is to raise profits by 25 percent over a 12-month period.</a:t>
            </a:r>
          </a:p>
          <a:p>
            <a:pPr lvl="1"/>
            <a:endParaRPr lang="en-JM"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lstStyle/>
          <a:p>
            <a:r>
              <a:rPr lang="en-JM" b="1" dirty="0" smtClean="0"/>
              <a:t>Planning</a:t>
            </a:r>
          </a:p>
          <a:p>
            <a:pPr lvl="1"/>
            <a:r>
              <a:rPr lang="en-JM" b="1" dirty="0" smtClean="0"/>
              <a:t>Steps in Planning</a:t>
            </a:r>
          </a:p>
          <a:p>
            <a:pPr lvl="2" fontAlgn="base"/>
            <a:r>
              <a:rPr lang="en-JM" b="1" i="1" dirty="0" smtClean="0"/>
              <a:t>Identify Resources: </a:t>
            </a:r>
            <a:r>
              <a:rPr lang="en-JM" dirty="0" smtClean="0"/>
              <a:t>Each goal should have financial and human resources projections associated with its completion. For example, a management plan may identify how many sales people it will require and how much it will cost to meet the goal of increasing sales by 25 percent.</a:t>
            </a:r>
          </a:p>
          <a:p>
            <a:pPr lvl="1"/>
            <a:endParaRPr lang="en-JM"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a:bodyPr>
          <a:lstStyle/>
          <a:p>
            <a:r>
              <a:rPr lang="en-JM" dirty="0" smtClean="0"/>
              <a:t>Planning</a:t>
            </a:r>
          </a:p>
          <a:p>
            <a:pPr lvl="1"/>
            <a:r>
              <a:rPr lang="en-JM" dirty="0" smtClean="0"/>
              <a:t>Steps in Planning </a:t>
            </a:r>
          </a:p>
          <a:p>
            <a:pPr lvl="2" fontAlgn="base"/>
            <a:r>
              <a:rPr lang="en-JM" b="1" i="1" dirty="0" smtClean="0"/>
              <a:t>Establish Goal-Related Tasks: </a:t>
            </a:r>
            <a:r>
              <a:rPr lang="en-JM" dirty="0" smtClean="0"/>
              <a:t>Each goal should have tasks or projects associated with its achievement. For example, if a goal is to raise profits by 25 percent, a manager will need to outline the tasks required to meet that objective. Examples of tasks might include increasing the sales staff or developing advanced sales training techniques.</a:t>
            </a:r>
          </a:p>
          <a:p>
            <a:pPr lvl="1"/>
            <a:endParaRPr lang="en-JM"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a:bodyPr>
          <a:lstStyle/>
          <a:p>
            <a:r>
              <a:rPr lang="en-JM" b="1" dirty="0" smtClean="0"/>
              <a:t>Planning</a:t>
            </a:r>
          </a:p>
          <a:p>
            <a:pPr lvl="1"/>
            <a:r>
              <a:rPr lang="en-JM" dirty="0" smtClean="0"/>
              <a:t>Steps in Planning </a:t>
            </a:r>
          </a:p>
          <a:p>
            <a:pPr lvl="2" fontAlgn="base"/>
            <a:r>
              <a:rPr lang="en-JM" b="1" i="1" dirty="0" smtClean="0"/>
              <a:t>Prioritise Goals and Tasks: </a:t>
            </a:r>
            <a:r>
              <a:rPr lang="en-JM" dirty="0" smtClean="0"/>
              <a:t>Prioritising goals and tasks is about ordering objectives in terms of their importance. The tasks deemed most important will theoretically be approached and completed first. The prioritising process may also reflect steps necessary in completing a task or achieving a goal. For example, if a goal is to increase sales by 25 percent and an associated task is to increase sales staff, the company will need to complete the steps toward achieving that objective in chronological order.</a:t>
            </a:r>
          </a:p>
          <a:p>
            <a:pPr lvl="1"/>
            <a:endParaRPr lang="en-JM"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a:bodyPr>
          <a:lstStyle/>
          <a:p>
            <a:r>
              <a:rPr lang="en-JM" b="1" dirty="0" smtClean="0"/>
              <a:t>Planning</a:t>
            </a:r>
          </a:p>
          <a:p>
            <a:pPr lvl="1"/>
            <a:r>
              <a:rPr lang="en-JM" dirty="0" smtClean="0"/>
              <a:t>Steps in Planning</a:t>
            </a:r>
          </a:p>
          <a:p>
            <a:pPr lvl="2" fontAlgn="base"/>
            <a:r>
              <a:rPr lang="en-JM" b="1" i="1" dirty="0" smtClean="0"/>
              <a:t>Create Assignments and Timelines </a:t>
            </a:r>
            <a:r>
              <a:rPr lang="en-JM" dirty="0" smtClean="0"/>
              <a:t>(Implementation): As the company prioritizes projects, it must establish timelines for completing associated tasks and assign individuals to complete them. This portion of the management planning process should consider the abilities of staff members and the time necessary to realistically complete assignments. For example, the sales manager in this scenario may be given monthly earning quotas to stay on track for the goal of increasing sales by 25 percent.</a:t>
            </a:r>
          </a:p>
          <a:p>
            <a:pPr lvl="1"/>
            <a:endParaRPr lang="en-JM"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a:bodyPr>
          <a:lstStyle/>
          <a:p>
            <a:r>
              <a:rPr lang="en-JM" b="1" dirty="0" smtClean="0"/>
              <a:t>Planning</a:t>
            </a:r>
          </a:p>
          <a:p>
            <a:pPr lvl="1"/>
            <a:r>
              <a:rPr lang="en-JM" dirty="0" smtClean="0"/>
              <a:t>Steps in Planning</a:t>
            </a:r>
          </a:p>
          <a:p>
            <a:pPr lvl="2" fontAlgn="base"/>
            <a:r>
              <a:rPr lang="en-JM" b="1" i="1" dirty="0" smtClean="0"/>
              <a:t>Identify Alternative Courses of Action: </a:t>
            </a:r>
            <a:r>
              <a:rPr lang="en-JM" dirty="0" smtClean="0"/>
              <a:t>Even the best-laid plans can sometimes be thrown off track by unanticipated events. A management plan should include a contingency plan if certain aspects of the master plan prove to be unattainable. Alternative courses of action can be incorporated into each segment of the planning process, or for the plan in its entirety.</a:t>
            </a:r>
          </a:p>
          <a:p>
            <a:pPr lvl="2"/>
            <a:endParaRPr lang="en-JM" dirty="0" smtClean="0"/>
          </a:p>
          <a:p>
            <a:endParaRPr lang="en-JM"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lstStyle/>
          <a:p>
            <a:r>
              <a:rPr lang="en-JM" b="1" dirty="0" smtClean="0"/>
              <a:t>Planning</a:t>
            </a:r>
          </a:p>
          <a:p>
            <a:pPr lvl="1"/>
            <a:r>
              <a:rPr lang="en-JM" dirty="0" smtClean="0"/>
              <a:t>Steps in Planning</a:t>
            </a:r>
          </a:p>
          <a:p>
            <a:pPr lvl="2"/>
            <a:r>
              <a:rPr lang="en-JM" dirty="0" smtClean="0"/>
              <a:t>Implementation of Plan - </a:t>
            </a:r>
            <a:r>
              <a:rPr lang="en-JM" b="1" dirty="0" smtClean="0"/>
              <a:t>Implementation</a:t>
            </a:r>
            <a:r>
              <a:rPr lang="en-JM" dirty="0" smtClean="0"/>
              <a:t> is the </a:t>
            </a:r>
            <a:r>
              <a:rPr lang="en-JM" b="1" dirty="0" smtClean="0"/>
              <a:t>process</a:t>
            </a:r>
            <a:r>
              <a:rPr lang="en-JM" dirty="0" smtClean="0"/>
              <a:t> that turns </a:t>
            </a:r>
            <a:r>
              <a:rPr lang="en-JM" b="1" dirty="0" smtClean="0"/>
              <a:t>plans</a:t>
            </a:r>
            <a:r>
              <a:rPr lang="en-JM" dirty="0" smtClean="0"/>
              <a:t> into actions in order to accomplish strategic objectives and goals</a:t>
            </a:r>
          </a:p>
          <a:p>
            <a:pPr lvl="2"/>
            <a:r>
              <a:rPr lang="en-JM" dirty="0" smtClean="0"/>
              <a:t>Implementation involves – specific time periods to begin and complete the project,, skilled human resource, financial resource, tools, etc  to do the job.</a:t>
            </a:r>
          </a:p>
          <a:p>
            <a:pPr lvl="3"/>
            <a:endParaRPr lang="en-JM"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a:bodyPr>
          <a:lstStyle/>
          <a:p>
            <a:r>
              <a:rPr lang="en-JM" b="1" dirty="0" smtClean="0"/>
              <a:t>Planning</a:t>
            </a:r>
          </a:p>
          <a:p>
            <a:pPr lvl="1"/>
            <a:r>
              <a:rPr lang="en-JM" dirty="0" smtClean="0"/>
              <a:t>Steps in Planning </a:t>
            </a:r>
          </a:p>
          <a:p>
            <a:pPr lvl="2" fontAlgn="base"/>
            <a:r>
              <a:rPr lang="en-JM" b="1" i="1" dirty="0" smtClean="0"/>
              <a:t>Establish Evaluation Methods &amp; Evaluation: </a:t>
            </a:r>
            <a:r>
              <a:rPr lang="en-JM" dirty="0" smtClean="0"/>
              <a:t>A management planning process should include a strategy for evaluating the progress toward goal completion throughout an established time period. </a:t>
            </a:r>
          </a:p>
          <a:p>
            <a:pPr lvl="2" fontAlgn="base"/>
            <a:r>
              <a:rPr lang="en-JM" dirty="0" smtClean="0"/>
              <a:t>One way to do this is through requesting a monthly progress report from department heads.</a:t>
            </a:r>
          </a:p>
          <a:p>
            <a:pPr lvl="2" fontAlgn="base"/>
            <a:r>
              <a:rPr lang="en-JM" dirty="0" smtClean="0"/>
              <a:t>Effect end- of- Project Evaluation – Check for what worked &amp; what didn’t work and why. Identify  &amp; effect changes to process.</a:t>
            </a:r>
          </a:p>
          <a:p>
            <a:endParaRPr lang="en-JM"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a:bodyPr>
          <a:lstStyle/>
          <a:p>
            <a:r>
              <a:rPr lang="en-JM" b="1" dirty="0" smtClean="0"/>
              <a:t>Organising</a:t>
            </a:r>
          </a:p>
          <a:p>
            <a:pPr lvl="2"/>
            <a:r>
              <a:rPr lang="en-JM" b="1" dirty="0" smtClean="0">
                <a:solidFill>
                  <a:schemeClr val="tx1">
                    <a:lumMod val="75000"/>
                    <a:lumOff val="25000"/>
                  </a:schemeClr>
                </a:solidFill>
              </a:rPr>
              <a:t>Organisng</a:t>
            </a:r>
            <a:r>
              <a:rPr lang="en-JM" dirty="0" smtClean="0">
                <a:solidFill>
                  <a:schemeClr val="tx1">
                    <a:lumMod val="75000"/>
                    <a:lumOff val="25000"/>
                  </a:schemeClr>
                </a:solidFill>
              </a:rPr>
              <a:t> in management refers to the relationship between people, work and resources used to achieve the common objective</a:t>
            </a:r>
            <a:r>
              <a:rPr lang="en-JM" dirty="0" smtClean="0"/>
              <a:t>s (goals).</a:t>
            </a:r>
          </a:p>
          <a:p>
            <a:pPr lvl="2"/>
            <a:r>
              <a:rPr lang="en-JM" dirty="0" smtClean="0"/>
              <a:t>Organising is the process of identifying and grouping the work to be performed, defining and delegating responsibility and authority and establishing relationships for the purpose of enabling people to work most effectively together in accomplishing objectives.</a:t>
            </a:r>
            <a:endParaRPr lang="en-JM"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a:bodyPr>
          <a:lstStyle/>
          <a:p>
            <a:r>
              <a:rPr lang="en-JM" b="1" dirty="0" smtClean="0"/>
              <a:t>Organising</a:t>
            </a:r>
          </a:p>
          <a:p>
            <a:pPr lvl="1"/>
            <a:r>
              <a:rPr lang="en-JM" dirty="0" smtClean="0"/>
              <a:t>Steps in Organising:</a:t>
            </a:r>
          </a:p>
          <a:p>
            <a:pPr lvl="2"/>
            <a:r>
              <a:rPr lang="en-JM" b="1" dirty="0" smtClean="0"/>
              <a:t>Identification and Division of Work: </a:t>
            </a:r>
            <a:r>
              <a:rPr lang="en-JM" dirty="0" smtClean="0"/>
              <a:t>The organising function begins with the division of total work into smaller units. Each unit of total work is called a job.</a:t>
            </a:r>
            <a:r>
              <a:rPr lang="en-JM" b="1" dirty="0" smtClean="0"/>
              <a:t> </a:t>
            </a:r>
            <a:r>
              <a:rPr lang="en-JM" dirty="0" smtClean="0"/>
              <a:t>And an individual in the organisation is assigned one job only. The division of work into smaller jobs leads to specialization because jobs are assigned to individuals according to their qualifications and capabilities. </a:t>
            </a:r>
            <a:endParaRPr lang="en-JM" b="1" dirty="0" smtClean="0"/>
          </a:p>
          <a:p>
            <a:pPr lvl="2">
              <a:buNone/>
            </a:pPr>
            <a:endParaRPr lang="en-JM"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a:bodyPr>
          <a:lstStyle/>
          <a:p>
            <a:r>
              <a:rPr lang="en-JM" b="1" dirty="0" smtClean="0"/>
              <a:t>What is Management Process?</a:t>
            </a:r>
          </a:p>
          <a:p>
            <a:pPr lvl="1"/>
            <a:r>
              <a:rPr lang="en-JM" b="1" dirty="0"/>
              <a:t>Management process</a:t>
            </a:r>
            <a:r>
              <a:rPr lang="en-JM" dirty="0"/>
              <a:t> </a:t>
            </a:r>
            <a:r>
              <a:rPr lang="en-JM" dirty="0" smtClean="0"/>
              <a:t>has to do with </a:t>
            </a:r>
            <a:r>
              <a:rPr lang="en-JM" dirty="0"/>
              <a:t>setting goals, </a:t>
            </a:r>
            <a:r>
              <a:rPr lang="en-JM" dirty="0" smtClean="0">
                <a:solidFill>
                  <a:schemeClr val="tx1">
                    <a:lumMod val="75000"/>
                    <a:lumOff val="25000"/>
                  </a:schemeClr>
                </a:solidFill>
              </a:rPr>
              <a:t>planning,</a:t>
            </a:r>
            <a:r>
              <a:rPr lang="en-JM" dirty="0">
                <a:solidFill>
                  <a:schemeClr val="tx1">
                    <a:lumMod val="75000"/>
                    <a:lumOff val="25000"/>
                  </a:schemeClr>
                </a:solidFill>
              </a:rPr>
              <a:t> </a:t>
            </a:r>
            <a:r>
              <a:rPr lang="en-JM" dirty="0" smtClean="0">
                <a:solidFill>
                  <a:schemeClr val="tx1">
                    <a:lumMod val="75000"/>
                    <a:lumOff val="25000"/>
                  </a:schemeClr>
                </a:solidFill>
              </a:rPr>
              <a:t>controlling</a:t>
            </a:r>
            <a:r>
              <a:rPr lang="en-JM" dirty="0">
                <a:solidFill>
                  <a:schemeClr val="tx1">
                    <a:lumMod val="75000"/>
                    <a:lumOff val="25000"/>
                  </a:schemeClr>
                </a:solidFill>
              </a:rPr>
              <a:t> </a:t>
            </a:r>
            <a:r>
              <a:rPr lang="en-JM" dirty="0" smtClean="0">
                <a:solidFill>
                  <a:schemeClr val="tx1">
                    <a:lumMod val="75000"/>
                    <a:lumOff val="25000"/>
                  </a:schemeClr>
                </a:solidFill>
              </a:rPr>
              <a:t>and </a:t>
            </a:r>
            <a:r>
              <a:rPr lang="en-JM" dirty="0">
                <a:solidFill>
                  <a:schemeClr val="tx1">
                    <a:lumMod val="75000"/>
                    <a:lumOff val="25000"/>
                  </a:schemeClr>
                </a:solidFill>
              </a:rPr>
              <a:t>leading the execution of any type of activity, such as</a:t>
            </a:r>
            <a:r>
              <a:rPr lang="en-JM" dirty="0" smtClean="0">
                <a:solidFill>
                  <a:schemeClr val="tx1">
                    <a:lumMod val="75000"/>
                    <a:lumOff val="25000"/>
                  </a:schemeClr>
                </a:solidFill>
              </a:rPr>
              <a:t>:</a:t>
            </a:r>
          </a:p>
          <a:p>
            <a:pPr lvl="2"/>
            <a:r>
              <a:rPr lang="en-JM" dirty="0" smtClean="0">
                <a:solidFill>
                  <a:schemeClr val="tx1">
                    <a:lumMod val="75000"/>
                    <a:lumOff val="25000"/>
                  </a:schemeClr>
                </a:solidFill>
              </a:rPr>
              <a:t>Performance management</a:t>
            </a:r>
          </a:p>
          <a:p>
            <a:pPr lvl="1"/>
            <a:r>
              <a:rPr lang="en-JM" dirty="0"/>
              <a:t>M</a:t>
            </a:r>
            <a:r>
              <a:rPr lang="en-JM" dirty="0" smtClean="0"/>
              <a:t>anagement </a:t>
            </a:r>
            <a:r>
              <a:rPr lang="en-JM" dirty="0"/>
              <a:t>process means a series of activities/operations undertaken/conducted for achieving a specific objective. </a:t>
            </a:r>
            <a:r>
              <a:rPr lang="en-JM" dirty="0" smtClean="0"/>
              <a:t>In other words, management process </a:t>
            </a:r>
            <a:r>
              <a:rPr lang="en-JM" dirty="0"/>
              <a:t>is a systematic way of doing things. </a:t>
            </a:r>
            <a:endParaRPr lang="en-JM" dirty="0" smtClean="0">
              <a:solidFill>
                <a:schemeClr val="tx1">
                  <a:lumMod val="75000"/>
                  <a:lumOff val="25000"/>
                </a:schemeClr>
              </a:solidFill>
            </a:endParaRPr>
          </a:p>
          <a:p>
            <a:pPr lvl="2"/>
            <a:endParaRPr lang="en-JM" dirty="0">
              <a:solidFill>
                <a:schemeClr val="tx1">
                  <a:lumMod val="75000"/>
                  <a:lumOff val="25000"/>
                </a:schemeClr>
              </a:solidFill>
            </a:endParaRPr>
          </a:p>
          <a:p>
            <a:pPr lvl="2"/>
            <a:endParaRPr lang="en-JM" dirty="0" smtClean="0">
              <a:solidFill>
                <a:schemeClr val="tx1">
                  <a:lumMod val="75000"/>
                  <a:lumOff val="25000"/>
                </a:schemeClr>
              </a:solidFill>
            </a:endParaRPr>
          </a:p>
          <a:p>
            <a:pPr lvl="5"/>
            <a:endParaRPr lang="en-JM" dirty="0">
              <a:solidFill>
                <a:schemeClr val="tx1">
                  <a:lumMod val="75000"/>
                  <a:lumOff val="25000"/>
                </a:schemeClr>
              </a:solidFill>
            </a:endParaRPr>
          </a:p>
          <a:p>
            <a:pPr lvl="8"/>
            <a:endParaRPr lang="en-JM" dirty="0" smtClean="0">
              <a:solidFill>
                <a:schemeClr val="tx1">
                  <a:lumMod val="75000"/>
                  <a:lumOff val="25000"/>
                </a:schemeClr>
              </a:solidFill>
            </a:endParaRPr>
          </a:p>
          <a:p>
            <a:pPr lvl="8"/>
            <a:endParaRPr lang="en-JM" dirty="0" smtClean="0">
              <a:solidFill>
                <a:schemeClr val="tx1">
                  <a:lumMod val="75000"/>
                  <a:lumOff val="25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lstStyle/>
          <a:p>
            <a:r>
              <a:rPr lang="en-JM" b="1" dirty="0" smtClean="0"/>
              <a:t>Organising</a:t>
            </a:r>
          </a:p>
          <a:p>
            <a:pPr lvl="1"/>
            <a:r>
              <a:rPr lang="en-JM" dirty="0" smtClean="0"/>
              <a:t>Steps in Organising:</a:t>
            </a:r>
          </a:p>
          <a:p>
            <a:pPr lvl="2"/>
            <a:r>
              <a:rPr lang="en-JM" b="1" dirty="0" smtClean="0"/>
              <a:t>Identification and Division of Work: </a:t>
            </a:r>
            <a:r>
              <a:rPr lang="en-JM" dirty="0" smtClean="0"/>
              <a:t>The division of work leads to systematic working. For example, in a bank every individual is assigned a job</a:t>
            </a:r>
            <a:r>
              <a:rPr lang="en-JM" i="1" dirty="0" smtClean="0"/>
              <a:t>. One cashier accepts cash, one cashier makes payments, one person issues cheque books, one person receives cheques, etc</a:t>
            </a:r>
            <a:r>
              <a:rPr lang="en-JM" dirty="0" smtClean="0"/>
              <a:t>. With division of work into jobs the banks work very smoothly and systematically.</a:t>
            </a:r>
            <a:endParaRPr lang="en-JM"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a:bodyPr>
          <a:lstStyle/>
          <a:p>
            <a:r>
              <a:rPr lang="en-JM" b="1" dirty="0" smtClean="0"/>
              <a:t>Organising</a:t>
            </a:r>
          </a:p>
          <a:p>
            <a:pPr lvl="1"/>
            <a:r>
              <a:rPr lang="en-JM" dirty="0" smtClean="0"/>
              <a:t>Steps in Organising:</a:t>
            </a:r>
          </a:p>
          <a:p>
            <a:pPr lvl="1" fontAlgn="base"/>
            <a:r>
              <a:rPr lang="en-JM" sz="2400" b="1" dirty="0" smtClean="0"/>
              <a:t>Grouping  of Jobs under Department</a:t>
            </a:r>
            <a:r>
              <a:rPr lang="en-JM" b="1" dirty="0" smtClean="0"/>
              <a:t>:</a:t>
            </a:r>
          </a:p>
          <a:p>
            <a:pPr lvl="2" fontAlgn="base"/>
            <a:r>
              <a:rPr lang="en-JM" dirty="0" smtClean="0"/>
              <a:t>After dividing the work in smaller jobs, related and similar jobs are grouped together and put under one department. The departmentalisation or grouping of jobs can be done by the organisation in different ways. But the most common two ways are:</a:t>
            </a:r>
          </a:p>
          <a:p>
            <a:pPr lvl="1"/>
            <a:endParaRPr lang="en-JM" dirty="0" smtClean="0"/>
          </a:p>
          <a:p>
            <a:endParaRPr lang="en-JM"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lstStyle/>
          <a:p>
            <a:pPr fontAlgn="base"/>
            <a:r>
              <a:rPr lang="en-JM" b="1" dirty="0" smtClean="0"/>
              <a:t>Organising</a:t>
            </a:r>
          </a:p>
          <a:p>
            <a:pPr lvl="1" fontAlgn="base">
              <a:buNone/>
            </a:pPr>
            <a:r>
              <a:rPr lang="en-JM" b="1" dirty="0" smtClean="0"/>
              <a:t>a. Functional departmentalisation:</a:t>
            </a:r>
          </a:p>
          <a:p>
            <a:pPr lvl="2" fontAlgn="base"/>
            <a:r>
              <a:rPr lang="en-JM" dirty="0" smtClean="0"/>
              <a:t>Under this method jobs related to common function are grouped under one department. For example, all the jobs related to production are grouped under production department; jobs related to sales are grouped under sales department and so on.</a:t>
            </a:r>
          </a:p>
          <a:p>
            <a:endParaRPr lang="en-JM"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a:bodyPr>
          <a:lstStyle/>
          <a:p>
            <a:r>
              <a:rPr lang="en-JM" b="1" dirty="0" smtClean="0"/>
              <a:t>Organising</a:t>
            </a:r>
          </a:p>
          <a:p>
            <a:pPr lvl="1" fontAlgn="base">
              <a:buNone/>
            </a:pPr>
            <a:r>
              <a:rPr lang="en-JM" b="1" dirty="0" smtClean="0"/>
              <a:t>b. Divisional departmentalisation:</a:t>
            </a:r>
          </a:p>
          <a:p>
            <a:pPr lvl="2" fontAlgn="base"/>
            <a:r>
              <a:rPr lang="en-JM" dirty="0" smtClean="0"/>
              <a:t>When an organisation is producing more than one type of products then they prefer divisional departmentalisation. Under this jobs related to one product are grouped under one department. For example, if an organisation is producing cosmetics, textile and medicines then jobs related to production, sale and marketing of cosmetics are grouped under one department, jobs related to textile under one and so on.</a:t>
            </a:r>
          </a:p>
          <a:p>
            <a:pPr lvl="1"/>
            <a:endParaRPr lang="en-JM"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a:bodyPr>
          <a:lstStyle/>
          <a:p>
            <a:r>
              <a:rPr lang="en-JM" b="1" dirty="0" smtClean="0"/>
              <a:t>Organising</a:t>
            </a:r>
          </a:p>
          <a:p>
            <a:pPr lvl="1" fontAlgn="base"/>
            <a:r>
              <a:rPr lang="en-JM" b="1" dirty="0" smtClean="0"/>
              <a:t>Assignment of Duties:</a:t>
            </a:r>
          </a:p>
          <a:p>
            <a:pPr lvl="2" fontAlgn="base"/>
            <a:r>
              <a:rPr lang="en-JM" dirty="0" smtClean="0"/>
              <a:t>After dividing the organisation into specialised departments each individual working in different departments is assigned a duty matching to his skill and qualifications. The work is assigned according to the ability of individuals. Employees are assigned duties by giving them a document called </a:t>
            </a:r>
            <a:r>
              <a:rPr lang="en-JM" b="1" i="1" dirty="0" smtClean="0"/>
              <a:t>job description</a:t>
            </a:r>
            <a:r>
              <a:rPr lang="en-JM" dirty="0" smtClean="0"/>
              <a:t>. This document clearly defines the contents and responsibilities related to the job.</a:t>
            </a:r>
          </a:p>
          <a:p>
            <a:pPr lvl="1"/>
            <a:endParaRPr lang="en-JM"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a:bodyPr>
          <a:lstStyle/>
          <a:p>
            <a:r>
              <a:rPr lang="en-JM" b="1" dirty="0" smtClean="0"/>
              <a:t>Organising</a:t>
            </a:r>
          </a:p>
          <a:p>
            <a:pPr lvl="1" fontAlgn="base"/>
            <a:r>
              <a:rPr lang="en-JM" b="1" dirty="0" smtClean="0"/>
              <a:t>Establishing Reporting Relationship:</a:t>
            </a:r>
          </a:p>
          <a:p>
            <a:pPr lvl="2" fontAlgn="base"/>
            <a:r>
              <a:rPr lang="en-JM" dirty="0" smtClean="0"/>
              <a:t>After grouping the activities in different departments the employees have to perform the job and to perform the job every individual needs some authority. So, in the fourth step of organising process all the individuals are assigned </a:t>
            </a:r>
            <a:r>
              <a:rPr lang="en-JM" i="1" dirty="0" smtClean="0"/>
              <a:t>some authority matching to the job they have to perform.</a:t>
            </a:r>
          </a:p>
          <a:p>
            <a:pPr lvl="1"/>
            <a:endParaRPr lang="en-JM"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lnSpcReduction="10000"/>
          </a:bodyPr>
          <a:lstStyle/>
          <a:p>
            <a:pPr fontAlgn="base"/>
            <a:r>
              <a:rPr lang="en-JM" b="1" dirty="0" smtClean="0"/>
              <a:t>Organising</a:t>
            </a:r>
          </a:p>
          <a:p>
            <a:pPr lvl="1" fontAlgn="base"/>
            <a:r>
              <a:rPr lang="en-JM" b="1" dirty="0" smtClean="0"/>
              <a:t>Establishing Reporting Relationship </a:t>
            </a:r>
          </a:p>
          <a:p>
            <a:pPr lvl="2" fontAlgn="base"/>
            <a:r>
              <a:rPr lang="en-JM" dirty="0" smtClean="0"/>
              <a:t>The assignment of the authority results in creation of superior-subordinate relationship and the question of who reports to whom is clarified</a:t>
            </a:r>
            <a:r>
              <a:rPr lang="en-JM" b="1" i="1" dirty="0" smtClean="0"/>
              <a:t>. The individual of higher authority becomes the superior and with less authority becomes the subordinate.</a:t>
            </a:r>
          </a:p>
          <a:p>
            <a:pPr lvl="2" fontAlgn="base"/>
            <a:r>
              <a:rPr lang="en-JM" dirty="0" smtClean="0"/>
              <a:t>With the establishment of authority, managerial hierarchy gets created </a:t>
            </a:r>
            <a:r>
              <a:rPr lang="en-JM" b="1" i="1" dirty="0" smtClean="0"/>
              <a:t>(chain of command</a:t>
            </a:r>
            <a:r>
              <a:rPr lang="en-JM" dirty="0" smtClean="0"/>
              <a:t>) and principle of scalar chain follows this hierarchy. The establishment of authority also helps in creation of managerial level.</a:t>
            </a:r>
          </a:p>
          <a:p>
            <a:endParaRPr lang="en-JM"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a:bodyPr>
          <a:lstStyle/>
          <a:p>
            <a:r>
              <a:rPr lang="en-JM" b="1" dirty="0" smtClean="0"/>
              <a:t>Organising</a:t>
            </a:r>
          </a:p>
          <a:p>
            <a:pPr lvl="1"/>
            <a:r>
              <a:rPr lang="en-JM" b="1" dirty="0" smtClean="0"/>
              <a:t>Establishing Reporting Relationship </a:t>
            </a:r>
          </a:p>
          <a:p>
            <a:pPr lvl="2"/>
            <a:r>
              <a:rPr lang="en-JM" dirty="0" smtClean="0"/>
              <a:t>The managers with maximum authority are considered as top level managers, managers with little less authority become part of middle level management and managers with minimum authority are grouped in lower level management. So with establishment of the authority the individuals can perform their jobs and everyone knows who will report to whom.</a:t>
            </a:r>
            <a:endParaRPr lang="en-JM"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a:bodyPr>
          <a:lstStyle/>
          <a:p>
            <a:r>
              <a:rPr lang="en-JM" b="1" dirty="0" smtClean="0"/>
              <a:t>Leading</a:t>
            </a:r>
          </a:p>
          <a:p>
            <a:pPr lvl="1"/>
            <a:r>
              <a:rPr lang="en-JM" dirty="0" smtClean="0"/>
              <a:t>Leading is the use of influence to motivate employees to achieve organizational goals (Richard Daft)</a:t>
            </a:r>
          </a:p>
          <a:p>
            <a:pPr lvl="1">
              <a:buNone/>
            </a:pPr>
            <a:endParaRPr lang="en-JM" dirty="0" smtClean="0"/>
          </a:p>
          <a:p>
            <a:pPr lvl="1">
              <a:buNone/>
            </a:pPr>
            <a:endParaRPr lang="en-JM"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lstStyle/>
          <a:p>
            <a:r>
              <a:rPr lang="en-JM" b="1" dirty="0" smtClean="0"/>
              <a:t>Leading</a:t>
            </a:r>
          </a:p>
          <a:p>
            <a:pPr lvl="1"/>
            <a:r>
              <a:rPr lang="en-JM" b="1" i="1" dirty="0" smtClean="0"/>
              <a:t>Group Activity</a:t>
            </a:r>
          </a:p>
          <a:p>
            <a:pPr lvl="2"/>
            <a:r>
              <a:rPr lang="en-JM" dirty="0" smtClean="0"/>
              <a:t>What are the things a supervisor should do to effectively lead his/her employees?</a:t>
            </a:r>
          </a:p>
          <a:p>
            <a:pPr lvl="2"/>
            <a:r>
              <a:rPr lang="en-JM" dirty="0" smtClean="0"/>
              <a:t>Discussion: 10 minutes</a:t>
            </a:r>
          </a:p>
          <a:p>
            <a:pPr lvl="2"/>
            <a:r>
              <a:rPr lang="en-JM" dirty="0" smtClean="0"/>
              <a:t>Sharing insights after discussion</a:t>
            </a:r>
          </a:p>
          <a:p>
            <a:pPr lvl="1"/>
            <a:endParaRPr lang="en-JM"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lstStyle/>
          <a:p>
            <a:r>
              <a:rPr lang="en-JM" b="1" dirty="0" smtClean="0"/>
              <a:t>What is Management Process?</a:t>
            </a:r>
          </a:p>
          <a:p>
            <a:pPr lvl="1"/>
            <a:r>
              <a:rPr lang="en-JM" dirty="0" smtClean="0"/>
              <a:t>Henri </a:t>
            </a:r>
            <a:r>
              <a:rPr lang="en-JM" dirty="0" err="1" smtClean="0"/>
              <a:t>Fayol</a:t>
            </a:r>
            <a:r>
              <a:rPr lang="en-JM" dirty="0" smtClean="0"/>
              <a:t> established four elements or functions of management (1917)and they </a:t>
            </a:r>
            <a:r>
              <a:rPr lang="en-JM" b="1" i="1" dirty="0" smtClean="0"/>
              <a:t>are planning, organising, leading and controlling,</a:t>
            </a:r>
            <a:r>
              <a:rPr lang="en-JM" dirty="0" smtClean="0"/>
              <a:t> however, a number of other elements have been added and they are: </a:t>
            </a:r>
            <a:r>
              <a:rPr lang="en-JM" b="1" dirty="0" smtClean="0"/>
              <a:t>motivating, co-ordinating, staffing and communicating. </a:t>
            </a:r>
            <a:r>
              <a:rPr lang="en-JM" dirty="0" smtClean="0"/>
              <a:t>We will consider the first four in our study.</a:t>
            </a:r>
            <a:endParaRPr lang="en-JM"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lstStyle/>
          <a:p>
            <a:r>
              <a:rPr lang="en-JM" b="1" dirty="0" smtClean="0"/>
              <a:t>Leading</a:t>
            </a:r>
          </a:p>
          <a:p>
            <a:pPr lvl="1"/>
            <a:r>
              <a:rPr lang="en-JM" b="1" dirty="0" smtClean="0"/>
              <a:t>Importance of Leading</a:t>
            </a:r>
          </a:p>
          <a:p>
            <a:pPr lvl="2"/>
            <a:r>
              <a:rPr lang="en-JM" dirty="0" smtClean="0"/>
              <a:t>It provides instructions</a:t>
            </a:r>
          </a:p>
          <a:p>
            <a:pPr lvl="2"/>
            <a:r>
              <a:rPr lang="en-JM" dirty="0" smtClean="0"/>
              <a:t>It initiates action</a:t>
            </a:r>
          </a:p>
          <a:p>
            <a:pPr lvl="2"/>
            <a:r>
              <a:rPr lang="en-JM" dirty="0" smtClean="0"/>
              <a:t>It generates confidence/motivates</a:t>
            </a:r>
          </a:p>
          <a:p>
            <a:pPr lvl="2"/>
            <a:r>
              <a:rPr lang="en-JM" dirty="0" smtClean="0"/>
              <a:t>It coordinates employees work activities</a:t>
            </a:r>
          </a:p>
          <a:p>
            <a:pPr lvl="2"/>
            <a:r>
              <a:rPr lang="en-JM" b="1" dirty="0" smtClean="0"/>
              <a:t>Class:</a:t>
            </a:r>
            <a:r>
              <a:rPr lang="en-JM" dirty="0" smtClean="0"/>
              <a:t> </a:t>
            </a:r>
            <a:r>
              <a:rPr lang="en-JM" i="1" dirty="0" smtClean="0"/>
              <a:t>Suggest other ideas why the leading function is important in organisations.</a:t>
            </a:r>
          </a:p>
          <a:p>
            <a:pPr lvl="1"/>
            <a:endParaRPr lang="en-JM" i="1" dirty="0" smtClean="0"/>
          </a:p>
          <a:p>
            <a:pPr lvl="1">
              <a:buNone/>
            </a:pPr>
            <a:endParaRPr lang="en-JM"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lstStyle/>
          <a:p>
            <a:r>
              <a:rPr lang="en-JM" b="1" dirty="0" smtClean="0"/>
              <a:t>Leading</a:t>
            </a:r>
          </a:p>
          <a:p>
            <a:pPr lvl="1"/>
            <a:r>
              <a:rPr lang="en-JM" b="1" dirty="0" smtClean="0"/>
              <a:t>How to Lead Employees</a:t>
            </a:r>
          </a:p>
          <a:p>
            <a:pPr lvl="2"/>
            <a:r>
              <a:rPr lang="en-JM" dirty="0" smtClean="0"/>
              <a:t>Develop an open-door communication policy </a:t>
            </a:r>
          </a:p>
          <a:p>
            <a:pPr lvl="2"/>
            <a:r>
              <a:rPr lang="en-JM" dirty="0" smtClean="0"/>
              <a:t>Hold employee Unit meetings. The meeting should be held on a regular basis.  Create an agenda for your  team of employees. Before you create the agenda, know the issues for discussion. Bring enough copies for all members. </a:t>
            </a:r>
          </a:p>
          <a:p>
            <a:pPr lvl="2"/>
            <a:r>
              <a:rPr lang="en-JM" dirty="0" smtClean="0"/>
              <a:t>Be aware of each employee strengths and weaknesses</a:t>
            </a:r>
          </a:p>
          <a:p>
            <a:pPr lvl="2"/>
            <a:r>
              <a:rPr lang="en-JM" dirty="0" smtClean="0"/>
              <a:t>Monitor the employees performance </a:t>
            </a:r>
            <a:endParaRPr lang="en-JM"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lstStyle/>
          <a:p>
            <a:r>
              <a:rPr lang="en-JM" b="1" dirty="0" smtClean="0"/>
              <a:t>Leading</a:t>
            </a:r>
          </a:p>
          <a:p>
            <a:pPr lvl="1"/>
            <a:r>
              <a:rPr lang="en-JM" b="1" dirty="0" smtClean="0"/>
              <a:t>How to Lead Employees</a:t>
            </a:r>
          </a:p>
          <a:p>
            <a:pPr lvl="2"/>
            <a:r>
              <a:rPr lang="en-JM" dirty="0" smtClean="0"/>
              <a:t>Lead (leadership style) based on situation (one size does not fit all employees)</a:t>
            </a:r>
          </a:p>
          <a:p>
            <a:pPr lvl="2"/>
            <a:r>
              <a:rPr lang="en-JM" dirty="0" smtClean="0"/>
              <a:t>Give feedback to employees and allow  them to give you their feedback</a:t>
            </a:r>
          </a:p>
          <a:p>
            <a:pPr lvl="2"/>
            <a:r>
              <a:rPr lang="en-JM" dirty="0" smtClean="0"/>
              <a:t>Ensure that employees are trained</a:t>
            </a:r>
          </a:p>
          <a:p>
            <a:pPr lvl="2"/>
            <a:r>
              <a:rPr lang="en-JM" dirty="0" smtClean="0"/>
              <a:t>Maintain a positive work relationship</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lnSpcReduction="10000"/>
          </a:bodyPr>
          <a:lstStyle/>
          <a:p>
            <a:r>
              <a:rPr lang="en-JM" b="1" dirty="0" smtClean="0"/>
              <a:t>Leading</a:t>
            </a:r>
          </a:p>
          <a:p>
            <a:pPr lvl="1"/>
            <a:r>
              <a:rPr lang="en-JM" b="1" dirty="0" smtClean="0"/>
              <a:t>Competencies for Leading Others:</a:t>
            </a:r>
          </a:p>
          <a:p>
            <a:pPr lvl="2"/>
            <a:r>
              <a:rPr lang="en-JM" b="1" dirty="0" smtClean="0"/>
              <a:t>Empathy</a:t>
            </a:r>
            <a:r>
              <a:rPr lang="en-JM" dirty="0" smtClean="0"/>
              <a:t>—the ability to “see it as they see it” and “feel it as they feel it”</a:t>
            </a:r>
          </a:p>
          <a:p>
            <a:pPr lvl="2"/>
            <a:r>
              <a:rPr lang="en-JM" b="1" dirty="0" smtClean="0"/>
              <a:t>Understanding &amp; Evaluating Others</a:t>
            </a:r>
            <a:r>
              <a:rPr lang="en-JM" dirty="0" smtClean="0"/>
              <a:t>—the ability to understand others clearly without bias</a:t>
            </a:r>
          </a:p>
          <a:p>
            <a:pPr lvl="2"/>
            <a:r>
              <a:rPr lang="en-JM" b="1" dirty="0" smtClean="0"/>
              <a:t>Presenting Skills</a:t>
            </a:r>
            <a:r>
              <a:rPr lang="en-JM" dirty="0" smtClean="0"/>
              <a:t>—the ability to communicate ideas effectively with a group verbally</a:t>
            </a:r>
          </a:p>
          <a:p>
            <a:pPr lvl="2"/>
            <a:r>
              <a:rPr lang="en-JM" b="1" dirty="0" smtClean="0"/>
              <a:t>Written Communications</a:t>
            </a:r>
            <a:r>
              <a:rPr lang="en-JM" dirty="0" smtClean="0"/>
              <a:t>—the ability to articulate a written message in a clear and compelling manner</a:t>
            </a:r>
          </a:p>
          <a:p>
            <a:pPr lvl="2"/>
            <a:r>
              <a:rPr lang="en-JM" b="1" dirty="0" smtClean="0"/>
              <a:t>Diplomacy &amp; Tact</a:t>
            </a:r>
            <a:r>
              <a:rPr lang="en-JM" dirty="0" smtClean="0"/>
              <a:t>—the ability to treat others fairly</a:t>
            </a:r>
          </a:p>
          <a:p>
            <a:pPr lvl="2"/>
            <a:endParaRPr lang="en-JM"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a:bodyPr>
          <a:lstStyle/>
          <a:p>
            <a:r>
              <a:rPr lang="en-JM" b="1" dirty="0" smtClean="0"/>
              <a:t>Leading</a:t>
            </a:r>
          </a:p>
          <a:p>
            <a:pPr lvl="1"/>
            <a:r>
              <a:rPr lang="en-JM" b="1" dirty="0" smtClean="0"/>
              <a:t>Competencies for Leading Others:</a:t>
            </a:r>
          </a:p>
          <a:p>
            <a:pPr lvl="2"/>
            <a:r>
              <a:rPr lang="en-JM" b="1" dirty="0" smtClean="0"/>
              <a:t>Interpersonal Skills</a:t>
            </a:r>
            <a:r>
              <a:rPr lang="en-JM" dirty="0" smtClean="0"/>
              <a:t>—the ability to connect with others in a positive way</a:t>
            </a:r>
          </a:p>
          <a:p>
            <a:pPr lvl="2"/>
            <a:r>
              <a:rPr lang="en-JM" b="1" dirty="0" smtClean="0"/>
              <a:t>Persuasion</a:t>
            </a:r>
            <a:r>
              <a:rPr lang="en-JM" dirty="0" smtClean="0"/>
              <a:t>—the ability to convince others to change their actions, decisions, opinions and thinking</a:t>
            </a:r>
          </a:p>
          <a:p>
            <a:pPr lvl="2"/>
            <a:r>
              <a:rPr lang="en-JM" b="1" dirty="0" smtClean="0"/>
              <a:t>Negotiation</a:t>
            </a:r>
            <a:r>
              <a:rPr lang="en-JM" dirty="0" smtClean="0"/>
              <a:t>—the ability to constructively facilitate agreements between people</a:t>
            </a:r>
          </a:p>
          <a:p>
            <a:pPr lvl="2"/>
            <a:endParaRPr lang="en-JM"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a:bodyPr>
          <a:lstStyle/>
          <a:p>
            <a:r>
              <a:rPr lang="en-JM" b="1" dirty="0" smtClean="0"/>
              <a:t>Leading</a:t>
            </a:r>
          </a:p>
          <a:p>
            <a:pPr lvl="1"/>
            <a:r>
              <a:rPr lang="en-JM" b="1" dirty="0" smtClean="0"/>
              <a:t>Competencies for Leading Others:</a:t>
            </a:r>
          </a:p>
          <a:p>
            <a:pPr lvl="2"/>
            <a:r>
              <a:rPr lang="en-JM" b="1" dirty="0" smtClean="0"/>
              <a:t>Conflict Management</a:t>
            </a:r>
            <a:r>
              <a:rPr lang="en-JM" dirty="0" smtClean="0"/>
              <a:t>—the ability to address and resolve the contradictory interests or values of multiple parties</a:t>
            </a:r>
          </a:p>
          <a:p>
            <a:pPr lvl="2"/>
            <a:r>
              <a:rPr lang="en-JM" b="1" dirty="0" smtClean="0"/>
              <a:t>Employee Development &amp; Coaching</a:t>
            </a:r>
            <a:r>
              <a:rPr lang="en-JM" dirty="0" smtClean="0"/>
              <a:t>—the ability to facilitate and support the professional growth of others</a:t>
            </a:r>
          </a:p>
          <a:p>
            <a:pPr lvl="2"/>
            <a:r>
              <a:rPr lang="en-JM" b="1" dirty="0" smtClean="0"/>
              <a:t>Customer Focus</a:t>
            </a:r>
            <a:r>
              <a:rPr lang="en-JM" dirty="0" smtClean="0"/>
              <a:t>—the ability to consistently build long-term relationships based on the delivery of a product or service</a:t>
            </a:r>
          </a:p>
          <a:p>
            <a:pPr lvl="2"/>
            <a:endParaRPr lang="en-JM" dirty="0" smtClean="0"/>
          </a:p>
          <a:p>
            <a:endParaRPr lang="en-JM"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a:bodyPr>
          <a:lstStyle/>
          <a:p>
            <a:r>
              <a:rPr lang="en-JM" b="1" dirty="0" smtClean="0"/>
              <a:t>Controlling</a:t>
            </a:r>
          </a:p>
          <a:p>
            <a:pPr lvl="1"/>
            <a:r>
              <a:rPr lang="en-JM" b="1" dirty="0" smtClean="0"/>
              <a:t>Controlling</a:t>
            </a:r>
            <a:r>
              <a:rPr lang="en-JM" dirty="0" smtClean="0"/>
              <a:t> means monitoring employees' activities, determining whether the organisation is on target toward its goals, and making correction as necessary (Richard Daft) </a:t>
            </a:r>
          </a:p>
          <a:p>
            <a:pPr lvl="1"/>
            <a:r>
              <a:rPr lang="en-JM" dirty="0" smtClean="0"/>
              <a:t> It is a process of regulating organisational activities so that the actual performance confirms to expected organisational standards and goals</a:t>
            </a:r>
          </a:p>
          <a:p>
            <a:pPr fontAlgn="t">
              <a:buNone/>
            </a:pPr>
            <a:endParaRPr lang="en-JM" dirty="0" smtClean="0"/>
          </a:p>
          <a:p>
            <a:pPr lvl="1"/>
            <a:endParaRPr lang="en-JM"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a:bodyPr>
          <a:lstStyle/>
          <a:p>
            <a:r>
              <a:rPr lang="en-JM" b="1" dirty="0" smtClean="0"/>
              <a:t>Controlling</a:t>
            </a:r>
            <a:endParaRPr lang="en-JM" dirty="0" smtClean="0"/>
          </a:p>
          <a:p>
            <a:pPr lvl="2"/>
            <a:r>
              <a:rPr lang="en-JM" b="1" dirty="0" smtClean="0"/>
              <a:t>The control process itself has three key elements:</a:t>
            </a:r>
          </a:p>
          <a:p>
            <a:pPr lvl="3"/>
            <a:r>
              <a:rPr lang="en-JM" sz="2400" b="1" dirty="0" smtClean="0"/>
              <a:t> Setting standards </a:t>
            </a:r>
            <a:r>
              <a:rPr lang="en-JM" sz="2400" dirty="0" smtClean="0"/>
              <a:t>– management have to establish the standards of performance which are to be met if the organisation is to achieve its objectives. They must establish the ways in which progress is to be measured and monitored, the degrees of deviation from standards which will be tolerated and what actions will be taken to correct failures to achieve required performance. Elements of a control system</a:t>
            </a:r>
          </a:p>
          <a:p>
            <a:pPr lvl="1"/>
            <a:endParaRPr lang="en-JM" sz="24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lstStyle/>
          <a:p>
            <a:r>
              <a:rPr lang="en-JM" b="1" dirty="0" smtClean="0"/>
              <a:t>Controlling</a:t>
            </a:r>
            <a:endParaRPr lang="en-JM" dirty="0" smtClean="0"/>
          </a:p>
          <a:p>
            <a:pPr lvl="2"/>
            <a:r>
              <a:rPr lang="en-JM" b="1" dirty="0" smtClean="0"/>
              <a:t>The control process itself has three key elements:</a:t>
            </a:r>
          </a:p>
          <a:p>
            <a:pPr lvl="3"/>
            <a:r>
              <a:rPr lang="en-JM" sz="2400" dirty="0" smtClean="0"/>
              <a:t>Evaluating and rewarding employee performance</a:t>
            </a:r>
          </a:p>
          <a:p>
            <a:pPr lvl="3"/>
            <a:r>
              <a:rPr lang="en-JM" sz="2400" dirty="0" smtClean="0"/>
              <a:t>Controlling financial, informational, and physical resources.</a:t>
            </a:r>
          </a:p>
          <a:p>
            <a:pPr lvl="3">
              <a:buNone/>
            </a:pPr>
            <a:endParaRPr lang="en-JM"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a:bodyPr>
          <a:lstStyle/>
          <a:p>
            <a:r>
              <a:rPr lang="en-JM" b="1" dirty="0" smtClean="0"/>
              <a:t>Planning</a:t>
            </a:r>
          </a:p>
          <a:p>
            <a:pPr lvl="2"/>
            <a:r>
              <a:rPr lang="en-JM" dirty="0" smtClean="0"/>
              <a:t>A basic management function involving formulation of  one or more plans to achieve optimum balance of needs or demands with the available resources.</a:t>
            </a:r>
          </a:p>
          <a:p>
            <a:pPr lvl="2"/>
            <a:r>
              <a:rPr lang="en-JM" dirty="0" smtClean="0">
                <a:solidFill>
                  <a:schemeClr val="tx1">
                    <a:lumMod val="75000"/>
                    <a:lumOff val="25000"/>
                  </a:schemeClr>
                </a:solidFill>
              </a:rPr>
              <a:t>The process of setting goals, developing strategies, and outlining tasks and schedules to accomplish the goals.</a:t>
            </a:r>
            <a:br>
              <a:rPr lang="en-JM" dirty="0" smtClean="0">
                <a:solidFill>
                  <a:schemeClr val="tx1">
                    <a:lumMod val="75000"/>
                    <a:lumOff val="25000"/>
                  </a:schemeClr>
                </a:solidFill>
              </a:rPr>
            </a:br>
            <a:r>
              <a:rPr lang="en-JM" dirty="0" smtClean="0"/>
              <a:t/>
            </a:r>
            <a:br>
              <a:rPr lang="en-JM" dirty="0" smtClean="0"/>
            </a:br>
            <a:r>
              <a:rPr lang="en-JM" dirty="0" smtClean="0">
                <a:solidFill>
                  <a:schemeClr val="tx1">
                    <a:lumMod val="85000"/>
                    <a:lumOff val="15000"/>
                  </a:schemeClr>
                </a:solidFill>
              </a:rPr>
              <a:t/>
            </a:r>
            <a:br>
              <a:rPr lang="en-JM" dirty="0" smtClean="0">
                <a:solidFill>
                  <a:schemeClr val="tx1">
                    <a:lumMod val="85000"/>
                    <a:lumOff val="15000"/>
                  </a:schemeClr>
                </a:solidFill>
              </a:rPr>
            </a:br>
            <a:r>
              <a:rPr lang="en-JM" dirty="0" smtClean="0">
                <a:solidFill>
                  <a:schemeClr val="tx1">
                    <a:lumMod val="85000"/>
                    <a:lumOff val="15000"/>
                  </a:schemeClr>
                </a:solidFill>
              </a:rPr>
              <a:t/>
            </a:r>
            <a:br>
              <a:rPr lang="en-JM" dirty="0" smtClean="0">
                <a:solidFill>
                  <a:schemeClr val="tx1">
                    <a:lumMod val="85000"/>
                    <a:lumOff val="15000"/>
                  </a:schemeClr>
                </a:solidFill>
              </a:rPr>
            </a:br>
            <a:endParaRPr lang="en-JM" dirty="0" smtClean="0">
              <a:solidFill>
                <a:schemeClr val="tx1">
                  <a:lumMod val="85000"/>
                  <a:lumOff val="15000"/>
                </a:schemeClr>
              </a:solidFill>
            </a:endParaRPr>
          </a:p>
          <a:p>
            <a:pPr lvl="1"/>
            <a:endParaRPr lang="en-JM"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a:bodyPr>
          <a:lstStyle/>
          <a:p>
            <a:r>
              <a:rPr lang="en-JM" b="1" dirty="0" smtClean="0"/>
              <a:t>Planning</a:t>
            </a:r>
          </a:p>
          <a:p>
            <a:pPr lvl="1"/>
            <a:r>
              <a:rPr lang="en-JM" b="1" dirty="0" smtClean="0"/>
              <a:t>Why Planning is Important?</a:t>
            </a:r>
          </a:p>
          <a:p>
            <a:pPr lvl="2" fontAlgn="base"/>
            <a:r>
              <a:rPr lang="en-JM" b="1" i="1" dirty="0" smtClean="0"/>
              <a:t>Efficient Use of Resources: </a:t>
            </a:r>
            <a:r>
              <a:rPr lang="en-JM" dirty="0" smtClean="0"/>
              <a:t>All organizations, large and small, have limited resources. The planning process provides the information top management needs to make effective decisions about how to allocate the resources in a way that will enable the organization to reach its objectives. Productivity is maximized and resources are not wasted on projects with little chance of success.</a:t>
            </a:r>
          </a:p>
          <a:p>
            <a:pPr lvl="1"/>
            <a:endParaRPr lang="en-JM"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a:bodyPr>
          <a:lstStyle/>
          <a:p>
            <a:pPr fontAlgn="base"/>
            <a:r>
              <a:rPr lang="en-JM" b="1" dirty="0" smtClean="0"/>
              <a:t>Planning</a:t>
            </a:r>
          </a:p>
          <a:p>
            <a:pPr lvl="1" fontAlgn="base"/>
            <a:r>
              <a:rPr lang="en-JM" b="1" dirty="0" smtClean="0"/>
              <a:t>Why Planning is Important?</a:t>
            </a:r>
          </a:p>
          <a:p>
            <a:pPr lvl="2" fontAlgn="base"/>
            <a:r>
              <a:rPr lang="en-JM" b="1" i="1" dirty="0" smtClean="0"/>
              <a:t>Establishing Goals: </a:t>
            </a:r>
            <a:r>
              <a:rPr lang="en-JM" dirty="0" smtClean="0"/>
              <a:t>Setting goals that challenge everyone in the organization to strive for better performance is one of the key aspects of the planning process. Goals must be aggressive, but realistic. The goal setting process can be a wake-up call for managers that have become complacent. The other benefit of goal setting comes when forecast results are compared to actual results. Organizations analyze significant variances from forecast and take action to remedy situations where revenues were lower than plan or expenses higher.</a:t>
            </a:r>
          </a:p>
          <a:p>
            <a:endParaRPr lang="en-JM"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lnSpcReduction="10000"/>
          </a:bodyPr>
          <a:lstStyle/>
          <a:p>
            <a:r>
              <a:rPr lang="en-JM" dirty="0" smtClean="0"/>
              <a:t>Planning</a:t>
            </a:r>
          </a:p>
          <a:p>
            <a:pPr lvl="1"/>
            <a:r>
              <a:rPr lang="en-JM" b="1" dirty="0" smtClean="0"/>
              <a:t>Why Planning is Important?</a:t>
            </a:r>
          </a:p>
          <a:p>
            <a:pPr lvl="2" fontAlgn="base"/>
            <a:r>
              <a:rPr lang="en-JM" b="1" i="1" dirty="0" smtClean="0"/>
              <a:t>Managing Risk And Uncertainty: </a:t>
            </a:r>
            <a:r>
              <a:rPr lang="en-JM" dirty="0" smtClean="0"/>
              <a:t>Managing risk is essential to an organization’s success. Even the largest corporations cannot control the economic and competitive environment around them. Unforeseen events occur that must be dealt with quickly, before negative financial consequences from these events become severe. </a:t>
            </a:r>
            <a:r>
              <a:rPr lang="en-JM" b="1" i="1" dirty="0" smtClean="0"/>
              <a:t>Planning encourages the development of “what-if” scenarios, where managers attempt to envision possible risk factors and develop contingency plans to deal with them. </a:t>
            </a:r>
            <a:r>
              <a:rPr lang="en-JM" dirty="0" smtClean="0"/>
              <a:t>The pace of change in business is rapid, and organizations must be able to rapidly adjust their strategies to these changing conditions.</a:t>
            </a:r>
          </a:p>
          <a:p>
            <a:pPr lvl="1"/>
            <a:endParaRPr lang="en-JM"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lnSpcReduction="10000"/>
          </a:bodyPr>
          <a:lstStyle/>
          <a:p>
            <a:pPr fontAlgn="base"/>
            <a:r>
              <a:rPr lang="en-JM" b="1" dirty="0" smtClean="0"/>
              <a:t>Planning</a:t>
            </a:r>
          </a:p>
          <a:p>
            <a:pPr lvl="1" fontAlgn="base"/>
            <a:r>
              <a:rPr lang="en-JM" b="1" dirty="0" smtClean="0"/>
              <a:t>Why Planning is Important?</a:t>
            </a:r>
          </a:p>
          <a:p>
            <a:pPr lvl="2" fontAlgn="base"/>
            <a:r>
              <a:rPr lang="en-JM" b="1" i="1" dirty="0" smtClean="0"/>
              <a:t>Team Building: </a:t>
            </a:r>
            <a:r>
              <a:rPr lang="en-JM" dirty="0" smtClean="0"/>
              <a:t>Planning promotes team building and a spirit of cooperation. When the plan is completed and communicated to members of the organization, everyone knows what their responsibilities are, and how other areas of the organization need their assistance and expertise in order to complete assigned tasks. They see how their work contributes to the success of the organization as a whole and can take pride in their contributions. Potential conflict can be reduced when top management solicits department or division managers’ input during the goal setting process. Individuals are less likely to resent budgetary targets when they had a say in their creation.</a:t>
            </a:r>
          </a:p>
          <a:p>
            <a:endParaRPr lang="en-JM"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Management Process</a:t>
            </a:r>
            <a:endParaRPr lang="en-JM" dirty="0"/>
          </a:p>
        </p:txBody>
      </p:sp>
      <p:sp>
        <p:nvSpPr>
          <p:cNvPr id="3" name="Content Placeholder 2"/>
          <p:cNvSpPr>
            <a:spLocks noGrp="1"/>
          </p:cNvSpPr>
          <p:nvPr>
            <p:ph idx="1"/>
          </p:nvPr>
        </p:nvSpPr>
        <p:spPr/>
        <p:txBody>
          <a:bodyPr>
            <a:normAutofit/>
          </a:bodyPr>
          <a:lstStyle/>
          <a:p>
            <a:pPr fontAlgn="base"/>
            <a:r>
              <a:rPr lang="en-JM" b="1" dirty="0" smtClean="0"/>
              <a:t>Planning</a:t>
            </a:r>
          </a:p>
          <a:p>
            <a:pPr lvl="1" fontAlgn="base"/>
            <a:r>
              <a:rPr lang="en-JM" b="1" dirty="0" smtClean="0"/>
              <a:t>Why Planning is Important?</a:t>
            </a:r>
          </a:p>
          <a:p>
            <a:pPr lvl="2" fontAlgn="base"/>
            <a:r>
              <a:rPr lang="en-JM" b="1" i="1" dirty="0" smtClean="0"/>
              <a:t>Creating Competitive Advantages: </a:t>
            </a:r>
            <a:r>
              <a:rPr lang="en-JM" dirty="0" smtClean="0"/>
              <a:t>Planning helps organizations get a realistic view of their current strengths and weaknesses relative to major competitors. The management team sees areas where competitors may be vulnerable and then crafts marketing strategies to take advantage of these weaknesses. Observing competitors’ actions can also help organizations identify opportunities they may have overlooked, such as emerging international markets or opportunities to market products to completely different customer groups.</a:t>
            </a:r>
          </a:p>
          <a:p>
            <a:endParaRPr lang="en-JM"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704</TotalTime>
  <Words>2231</Words>
  <Application>Microsoft Office PowerPoint</Application>
  <PresentationFormat>On-screen Show (4:3)</PresentationFormat>
  <Paragraphs>178</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Flow</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lpstr>The Management Process</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Process</dc:title>
  <dc:creator>clyde stewart</dc:creator>
  <cp:lastModifiedBy>Admin</cp:lastModifiedBy>
  <cp:revision>62</cp:revision>
  <dcterms:created xsi:type="dcterms:W3CDTF">2015-09-24T02:29:42Z</dcterms:created>
  <dcterms:modified xsi:type="dcterms:W3CDTF">2017-05-10T16:40:55Z</dcterms:modified>
</cp:coreProperties>
</file>